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7" r:id="rId2"/>
    <p:sldId id="277" r:id="rId3"/>
    <p:sldId id="278" r:id="rId4"/>
    <p:sldId id="279" r:id="rId5"/>
    <p:sldId id="301" r:id="rId6"/>
    <p:sldId id="280" r:id="rId7"/>
    <p:sldId id="291" r:id="rId8"/>
    <p:sldId id="302" r:id="rId9"/>
    <p:sldId id="304" r:id="rId10"/>
    <p:sldId id="305" r:id="rId11"/>
    <p:sldId id="318" r:id="rId12"/>
    <p:sldId id="319" r:id="rId13"/>
    <p:sldId id="288" r:id="rId14"/>
    <p:sldId id="320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10">
          <p15:clr>
            <a:srgbClr val="A4A3A4"/>
          </p15:clr>
        </p15:guide>
        <p15:guide id="4" pos="5449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E60000"/>
    <a:srgbClr val="04257F"/>
    <a:srgbClr val="31A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6370" autoAdjust="0"/>
  </p:normalViewPr>
  <p:slideViewPr>
    <p:cSldViewPr snapToGrid="0" snapToObjects="1">
      <p:cViewPr varScale="1">
        <p:scale>
          <a:sx n="110" d="100"/>
          <a:sy n="110" d="100"/>
        </p:scale>
        <p:origin x="1290" y="108"/>
      </p:cViewPr>
      <p:guideLst>
        <p:guide orient="horz" pos="4192"/>
        <p:guide orient="horz" pos="2160"/>
        <p:guide pos="310"/>
        <p:guide pos="54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9A2F3-896D-DD4A-9514-78FAC6BD36E0}" type="datetime1">
              <a:rPr lang="da-DK" smtClean="0"/>
              <a:pPr/>
              <a:t>23-09-2024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95AF-AE5A-8845-AFE4-C18D5CCA3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6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CB947-FE25-8941-9ECA-2DAA4372BCB0}" type="datetime1">
              <a:rPr lang="da-DK" smtClean="0"/>
              <a:pPr/>
              <a:t>23-09-2024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CF133-804F-FD4B-8ECE-5B474E3603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3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6180" y="2145368"/>
            <a:ext cx="3059067" cy="2376713"/>
          </a:xfrm>
        </p:spPr>
        <p:txBody>
          <a:bodyPr/>
          <a:lstStyle>
            <a:lvl1pPr marL="180975" indent="-180975">
              <a:buSzPct val="80000"/>
              <a:buFontTx/>
              <a:buBlip>
                <a:blip r:embed="rId2"/>
              </a:buBlip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6180" y="1403048"/>
            <a:ext cx="4602963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1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67149_LME PPtemp12_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0"/>
            <a:ext cx="3389376" cy="29687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94323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4323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67149_LME PPtemp13_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1571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72323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2323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7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67149_LME PPtemp14_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72323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2323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0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8784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itchFamily="50" charset="-127"/>
              </a:defRPr>
            </a:lvl1pPr>
            <a:lvl2pPr>
              <a:defRPr>
                <a:ea typeface="나눔고딕" pitchFamily="50" charset="-127"/>
              </a:defRPr>
            </a:lvl2pPr>
            <a:lvl3pPr>
              <a:defRPr>
                <a:ea typeface="나눔고딕" pitchFamily="50" charset="-127"/>
              </a:defRPr>
            </a:lvl3pPr>
            <a:lvl4pPr>
              <a:defRPr>
                <a:ea typeface="나눔고딕" pitchFamily="50" charset="-127"/>
              </a:defRPr>
            </a:lvl4pPr>
            <a:lvl5pPr>
              <a:defRPr>
                <a:ea typeface="나눔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76027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BD816C-744E-4BA3-8F80-5F68910032F9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48639-D11C-4288-A421-1B7931F85D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11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6180" y="2145368"/>
            <a:ext cx="3059067" cy="2376713"/>
          </a:xfrm>
        </p:spPr>
        <p:txBody>
          <a:bodyPr/>
          <a:lstStyle>
            <a:lvl1pPr marL="180975" indent="-180975">
              <a:buSzPct val="80000"/>
              <a:buFontTx/>
              <a:buBlip>
                <a:blip r:embed="rId2"/>
              </a:buBlip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6180" y="1403048"/>
            <a:ext cx="4602963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2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9824" y="2049270"/>
            <a:ext cx="2300764" cy="1957237"/>
          </a:xfrm>
          <a:prstGeom prst="rect">
            <a:avLst/>
          </a:prstGeom>
        </p:spPr>
        <p:txBody>
          <a:bodyPr vert="horz" anchor="b" anchorCtr="0"/>
          <a:lstStyle>
            <a:lvl1pPr marL="269875" indent="-269875" algn="r">
              <a:lnSpc>
                <a:spcPts val="3700"/>
              </a:lnSpc>
              <a:buSzPct val="90000"/>
              <a:buFontTx/>
              <a:buBlip>
                <a:blip r:embed="rId2"/>
              </a:buBlip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89824" y="3975080"/>
            <a:ext cx="2300764" cy="1755513"/>
          </a:xfrm>
        </p:spPr>
        <p:txBody>
          <a:bodyPr/>
          <a:lstStyle>
            <a:lvl1pPr algn="r">
              <a:lnSpc>
                <a:spcPct val="100000"/>
              </a:lnSpc>
              <a:defRPr sz="1800">
                <a:latin typeface="Impact"/>
                <a:cs typeface="Impact"/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2" name="Footer Placeholder 1"/>
          <p:cNvSpPr txBox="1">
            <a:spLocks/>
          </p:cNvSpPr>
          <p:nvPr userDrawn="1"/>
        </p:nvSpPr>
        <p:spPr>
          <a:xfrm>
            <a:off x="1443178" y="6711514"/>
            <a:ext cx="4457749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75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Confidential information | ©2013 The LEGO Group | All rights reserved |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fld id="{8A2C00DC-2B05-C24C-93FA-441BCB92E03D}" type="datetime6">
              <a:rPr lang="da-DK" sz="600" baseline="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23.9.2024</a:t>
            </a:fld>
            <a:r>
              <a:rPr lang="da-DK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| </a:t>
            </a: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Page  </a:t>
            </a:r>
            <a:fld id="{5EA4C880-2271-7945-AA5F-50BB062A8324}" type="slidenum">
              <a:rPr lang="en-US" sz="60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9824" y="2049270"/>
            <a:ext cx="2300764" cy="1957237"/>
          </a:xfrm>
          <a:prstGeom prst="rect">
            <a:avLst/>
          </a:prstGeom>
        </p:spPr>
        <p:txBody>
          <a:bodyPr vert="horz" anchor="b" anchorCtr="0"/>
          <a:lstStyle>
            <a:lvl1pPr marL="269875" indent="-269875" algn="r">
              <a:lnSpc>
                <a:spcPts val="3700"/>
              </a:lnSpc>
              <a:buSzPct val="90000"/>
              <a:buFontTx/>
              <a:buBlip>
                <a:blip r:embed="rId2"/>
              </a:buBlip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89824" y="3975080"/>
            <a:ext cx="2300764" cy="1755513"/>
          </a:xfrm>
        </p:spPr>
        <p:txBody>
          <a:bodyPr/>
          <a:lstStyle>
            <a:lvl1pPr algn="r">
              <a:lnSpc>
                <a:spcPct val="100000"/>
              </a:lnSpc>
              <a:defRPr sz="1800">
                <a:latin typeface="Impact"/>
                <a:cs typeface="Impact"/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1443178" y="6711514"/>
            <a:ext cx="4457749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75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Confidential information | ©2013 The LEGO Group | All rights reserved |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fld id="{8A2C00DC-2B05-C24C-93FA-441BCB92E03D}" type="datetime6">
              <a:rPr lang="da-DK" sz="600" baseline="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23.9.2024</a:t>
            </a:fld>
            <a:r>
              <a:rPr lang="da-DK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| </a:t>
            </a: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Page  </a:t>
            </a:r>
            <a:fld id="{5EA4C880-2271-7945-AA5F-50BB062A8324}" type="slidenum">
              <a:rPr lang="en-US" sz="60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4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9824" y="2049270"/>
            <a:ext cx="2300764" cy="1957237"/>
          </a:xfrm>
          <a:prstGeom prst="rect">
            <a:avLst/>
          </a:prstGeom>
        </p:spPr>
        <p:txBody>
          <a:bodyPr vert="horz" anchor="b" anchorCtr="0"/>
          <a:lstStyle>
            <a:lvl1pPr marL="269875" indent="-269875" algn="r">
              <a:lnSpc>
                <a:spcPts val="3700"/>
              </a:lnSpc>
              <a:buSzPct val="90000"/>
              <a:buFontTx/>
              <a:buBlip>
                <a:blip r:embed="rId2"/>
              </a:buBlip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89824" y="3975080"/>
            <a:ext cx="2300764" cy="1755513"/>
          </a:xfrm>
        </p:spPr>
        <p:txBody>
          <a:bodyPr/>
          <a:lstStyle>
            <a:lvl1pPr algn="r">
              <a:lnSpc>
                <a:spcPct val="100000"/>
              </a:lnSpc>
              <a:defRPr sz="1800">
                <a:latin typeface="Impact"/>
                <a:cs typeface="Impact"/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1443178" y="6711514"/>
            <a:ext cx="4457749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75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Confidential information | ©2013 The LEGO Group | All rights reserved |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fld id="{8A2C00DC-2B05-C24C-93FA-441BCB92E03D}" type="datetime6">
              <a:rPr lang="da-DK" sz="600" baseline="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23.9.2024</a:t>
            </a:fld>
            <a:r>
              <a:rPr lang="da-DK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| </a:t>
            </a: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Page  </a:t>
            </a:r>
            <a:fld id="{5EA4C880-2271-7945-AA5F-50BB062A8324}" type="slidenum">
              <a:rPr lang="en-US" sz="60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7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66275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66275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2704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12704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4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0"/>
            <a:ext cx="3261360" cy="438912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94323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4323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2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7149_LME PPtemp11_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0"/>
            <a:ext cx="3389376" cy="438912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94323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4323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77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6438818"/>
            <a:ext cx="9144000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7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dt="0"/>
  <p:txStyles>
    <p:titleStyle>
      <a:lvl1pPr algn="l" defTabSz="457200" rtl="0" eaLnBrk="1" latinLnBrk="1" hangingPunct="1">
        <a:lnSpc>
          <a:spcPts val="3700"/>
        </a:lnSpc>
        <a:spcBef>
          <a:spcPct val="0"/>
        </a:spcBef>
        <a:buNone/>
        <a:defRPr sz="3900" kern="1200">
          <a:solidFill>
            <a:schemeClr val="tx1"/>
          </a:solidFill>
          <a:latin typeface="Impact"/>
          <a:ea typeface="+mj-ea"/>
          <a:cs typeface="Impact"/>
        </a:defRPr>
      </a:lvl1pPr>
    </p:titleStyle>
    <p:bodyStyle>
      <a:lvl1pPr marL="0" marR="0" indent="0" algn="l" defTabSz="457200" rtl="0" eaLnBrk="1" fontAlgn="auto" latinLnBrk="1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 typeface="Arial"/>
        <a:buNone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1pPr>
      <a:lvl2pPr marL="180000" marR="0" indent="-180000" algn="l" defTabSz="457200" rtl="0" eaLnBrk="1" fontAlgn="auto" latinLnBrk="1" hangingPunct="1">
        <a:lnSpc>
          <a:spcPct val="100000"/>
        </a:lnSpc>
        <a:spcBef>
          <a:spcPts val="672"/>
        </a:spcBef>
        <a:spcAft>
          <a:spcPts val="0"/>
        </a:spcAft>
        <a:buClrTx/>
        <a:buSzPct val="80000"/>
        <a:buFontTx/>
        <a:buBlip>
          <a:blip r:embed="rId17"/>
        </a:buBlip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360000" marR="0" indent="-180000" algn="l" defTabSz="457200" rtl="0" eaLnBrk="1" fontAlgn="auto" latinLnBrk="1" hangingPunct="1">
        <a:lnSpc>
          <a:spcPct val="100000"/>
        </a:lnSpc>
        <a:spcBef>
          <a:spcPts val="576"/>
        </a:spcBef>
        <a:spcAft>
          <a:spcPts val="0"/>
        </a:spcAft>
        <a:buClrTx/>
        <a:buSzPct val="80000"/>
        <a:buFontTx/>
        <a:buBlip>
          <a:blip r:embed="rId17"/>
        </a:buBlip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540000" marR="0" indent="-180000" algn="l" defTabSz="457200" rtl="0" eaLnBrk="1" fontAlgn="auto" latinLnBrk="1" hangingPunct="1">
        <a:lnSpc>
          <a:spcPct val="100000"/>
        </a:lnSpc>
        <a:spcBef>
          <a:spcPts val="480"/>
        </a:spcBef>
        <a:spcAft>
          <a:spcPts val="0"/>
        </a:spcAft>
        <a:buClrTx/>
        <a:buSzPct val="80000"/>
        <a:buFontTx/>
        <a:buBlip>
          <a:blip r:embed="rId17"/>
        </a:buBlip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720000" marR="0" indent="-180000" algn="l" defTabSz="457200" rtl="0" eaLnBrk="1" fontAlgn="auto" latinLnBrk="1" hangingPunct="1">
        <a:lnSpc>
          <a:spcPct val="100000"/>
        </a:lnSpc>
        <a:spcBef>
          <a:spcPts val="480"/>
        </a:spcBef>
        <a:spcAft>
          <a:spcPts val="0"/>
        </a:spcAft>
        <a:buClrTx/>
        <a:buSzPct val="80000"/>
        <a:buFontTx/>
        <a:buBlip>
          <a:blip r:embed="rId17"/>
        </a:buBlip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895350" indent="-177800" algn="l" defTabSz="457200" rtl="0" eaLnBrk="1" latinLnBrk="1" hangingPunct="1">
        <a:spcBef>
          <a:spcPct val="20000"/>
        </a:spcBef>
        <a:buSzPct val="80000"/>
        <a:buFontTx/>
        <a:buBlip>
          <a:blip r:embed="rId17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6pPr>
      <a:lvl7pPr marL="1076325" indent="-180975" algn="l" defTabSz="457200" rtl="0" eaLnBrk="1" latinLnBrk="1" hangingPunct="1">
        <a:spcBef>
          <a:spcPct val="20000"/>
        </a:spcBef>
        <a:buSzPct val="80000"/>
        <a:buFontTx/>
        <a:buBlip>
          <a:blip r:embed="rId17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7pPr>
      <a:lvl8pPr marL="1343025" indent="-177800" algn="l" defTabSz="457200" rtl="0" eaLnBrk="1" latinLnBrk="1" hangingPunct="1">
        <a:spcBef>
          <a:spcPct val="20000"/>
        </a:spcBef>
        <a:buSzPct val="80000"/>
        <a:buFontTx/>
        <a:buBlip>
          <a:blip r:embed="rId17"/>
        </a:buBlip>
        <a:defRPr sz="1400" kern="1200" baseline="0">
          <a:solidFill>
            <a:schemeClr val="tx1"/>
          </a:solidFill>
          <a:latin typeface="Verdana"/>
          <a:ea typeface="+mn-ea"/>
          <a:cs typeface="Verdana"/>
        </a:defRPr>
      </a:lvl8pPr>
      <a:lvl9pPr marL="1614488" indent="-180975" algn="l" defTabSz="457200" rtl="0" eaLnBrk="1" latinLnBrk="1" hangingPunct="1">
        <a:spcBef>
          <a:spcPct val="20000"/>
        </a:spcBef>
        <a:buSzPct val="80000"/>
        <a:buFontTx/>
        <a:buBlip>
          <a:blip r:embed="rId17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5B4F1C-94D0-D135-68BB-98648A51B5B3}"/>
              </a:ext>
            </a:extLst>
          </p:cNvPr>
          <p:cNvSpPr txBox="1"/>
          <p:nvPr/>
        </p:nvSpPr>
        <p:spPr>
          <a:xfrm>
            <a:off x="1009835" y="683579"/>
            <a:ext cx="6926802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000" kern="0" spc="-9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패밀리 로봇 경연대회</a:t>
            </a:r>
            <a:endParaRPr lang="ko-KR" altLang="en-US" sz="30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241B2-D387-F618-7F87-066D1E49596F}"/>
              </a:ext>
            </a:extLst>
          </p:cNvPr>
          <p:cNvSpPr txBox="1"/>
          <p:nvPr/>
        </p:nvSpPr>
        <p:spPr>
          <a:xfrm>
            <a:off x="975432" y="2005930"/>
            <a:ext cx="4261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미션 </a:t>
            </a:r>
            <a:r>
              <a:rPr lang="ko-KR" altLang="en-US" sz="4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챌린지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분야 경기 규정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7D9AD-395B-D128-EA25-993880939CDC}"/>
              </a:ext>
            </a:extLst>
          </p:cNvPr>
          <p:cNvSpPr txBox="1"/>
          <p:nvPr/>
        </p:nvSpPr>
        <p:spPr>
          <a:xfrm>
            <a:off x="1009835" y="4203247"/>
            <a:ext cx="326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초등 저학년부 </a:t>
            </a:r>
            <a:r>
              <a:rPr lang="en-US" altLang="ko-KR" b="1" dirty="0"/>
              <a:t>/ </a:t>
            </a:r>
            <a:r>
              <a:rPr lang="ko-KR" altLang="en-US" b="1" dirty="0"/>
              <a:t>초등 고학년부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76AAEF-9852-EC17-8ABD-818BEF0A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91" y="2876720"/>
            <a:ext cx="4261282" cy="29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4936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967"/>
            <a:ext cx="2336499" cy="715864"/>
          </a:xfrm>
        </p:spPr>
        <p:txBody>
          <a:bodyPr/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점수 규정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1161" y="769299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049092"/>
            <a:ext cx="9309463" cy="511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/>
              <a:t>점수 획득 기준인 주제별 모형을 통과 한다는 의미는 </a:t>
            </a:r>
            <a:r>
              <a:rPr lang="ko-KR" altLang="en-US" sz="2000" dirty="0">
                <a:solidFill>
                  <a:srgbClr val="FF0000"/>
                </a:solidFill>
              </a:rPr>
              <a:t>로봇이 지나간다 </a:t>
            </a:r>
            <a:r>
              <a:rPr lang="ko-KR" altLang="en-US" sz="2000" dirty="0"/>
              <a:t>는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     </a:t>
            </a:r>
            <a:r>
              <a:rPr lang="ko-KR" altLang="en-US" sz="2000" dirty="0"/>
              <a:t>의미다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2.  </a:t>
            </a:r>
            <a:r>
              <a:rPr lang="ko-KR" altLang="en-US" sz="2000" dirty="0"/>
              <a:t>경로를 이탈하지 않는다는 의미는 로봇의 구동되는 </a:t>
            </a:r>
            <a:r>
              <a:rPr lang="ko-KR" altLang="en-US" sz="2000" dirty="0">
                <a:solidFill>
                  <a:srgbClr val="FF0000"/>
                </a:solidFill>
              </a:rPr>
              <a:t>두개의 바퀴 사이에 검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</a:rPr>
              <a:t>     </a:t>
            </a:r>
            <a:r>
              <a:rPr lang="ko-KR" altLang="en-US" sz="2000" dirty="0">
                <a:solidFill>
                  <a:srgbClr val="FF0000"/>
                </a:solidFill>
              </a:rPr>
              <a:t>정색 라인이 위치하는 것</a:t>
            </a:r>
            <a:r>
              <a:rPr lang="ko-KR" altLang="en-US" sz="2000" dirty="0"/>
              <a:t>이며 두개의 구동되는 바퀴가 검정색 라인의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     </a:t>
            </a:r>
            <a:r>
              <a:rPr lang="ko-KR" altLang="en-US" sz="2000" dirty="0"/>
              <a:t>한쪽으로</a:t>
            </a:r>
            <a:r>
              <a:rPr lang="en-US" altLang="ko-KR" sz="2000" dirty="0"/>
              <a:t> </a:t>
            </a:r>
            <a:r>
              <a:rPr lang="ko-KR" altLang="en-US" sz="2000" dirty="0"/>
              <a:t>치우쳐 있으면 이탈을 의미 한다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3. </a:t>
            </a:r>
            <a:r>
              <a:rPr lang="ko-KR" altLang="en-US" sz="2000" dirty="0"/>
              <a:t>미션 도전시간은 </a:t>
            </a:r>
            <a:r>
              <a:rPr lang="ko-KR" altLang="en-US" sz="2000" dirty="0">
                <a:solidFill>
                  <a:srgbClr val="FF0000"/>
                </a:solidFill>
              </a:rPr>
              <a:t>최대 </a:t>
            </a:r>
            <a:r>
              <a:rPr lang="en-US" altLang="ko-KR" sz="2000" dirty="0">
                <a:solidFill>
                  <a:srgbClr val="FF0000"/>
                </a:solidFill>
              </a:rPr>
              <a:t>3</a:t>
            </a:r>
            <a:r>
              <a:rPr lang="ko-KR" altLang="en-US" sz="2000" dirty="0">
                <a:solidFill>
                  <a:srgbClr val="FF0000"/>
                </a:solidFill>
              </a:rPr>
              <a:t>분</a:t>
            </a:r>
            <a:r>
              <a:rPr lang="ko-KR" altLang="en-US" sz="2000" dirty="0"/>
              <a:t>으로 한다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4. </a:t>
            </a:r>
            <a:r>
              <a:rPr lang="ko-KR" altLang="en-US" sz="2000" dirty="0"/>
              <a:t>측정된 시간은 </a:t>
            </a:r>
            <a:r>
              <a:rPr lang="ko-KR" altLang="en-US" sz="2000" dirty="0">
                <a:solidFill>
                  <a:srgbClr val="FF0000"/>
                </a:solidFill>
              </a:rPr>
              <a:t>모든 미션을 완료 했을 때</a:t>
            </a:r>
            <a:r>
              <a:rPr lang="ko-KR" altLang="en-US" sz="2000" dirty="0"/>
              <a:t>만 인정 된다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5. </a:t>
            </a:r>
            <a:r>
              <a:rPr lang="ko-KR" altLang="en-US" sz="2000" dirty="0"/>
              <a:t>경로 주행 중 이탈하거나 미션을 완료하지 못하면 팀의 시간은 최대인 </a:t>
            </a:r>
            <a:r>
              <a:rPr lang="en-US" altLang="ko-KR" sz="2000" dirty="0"/>
              <a:t>3</a:t>
            </a:r>
            <a:r>
              <a:rPr lang="ko-KR" altLang="en-US" sz="2000" dirty="0"/>
              <a:t>분으로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/>
              <a:t>    기록된다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6.</a:t>
            </a:r>
            <a:r>
              <a:rPr lang="ko-KR" altLang="en-US" sz="2000" dirty="0"/>
              <a:t> 경기 도중 기술적인 문제등으로 인해 참가팀이 스스로 해당 라운드를 포기하면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    </a:t>
            </a:r>
            <a:r>
              <a:rPr lang="ko-KR" altLang="en-US" sz="2000" dirty="0"/>
              <a:t>시간은 최대인 </a:t>
            </a:r>
            <a:r>
              <a:rPr lang="en-US" altLang="ko-KR" sz="2000" dirty="0"/>
              <a:t>3</a:t>
            </a:r>
            <a:r>
              <a:rPr lang="ko-KR" altLang="en-US" sz="2000" dirty="0"/>
              <a:t>분으로 기록 된다</a:t>
            </a:r>
            <a:r>
              <a:rPr lang="en-US" altLang="ko-KR" sz="2000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988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0920" y="33898"/>
            <a:ext cx="4234295" cy="715864"/>
          </a:xfrm>
        </p:spPr>
        <p:txBody>
          <a:bodyPr/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점수 규정 참고 사항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1161" y="769299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F2BCA45-68EB-D3FC-E22C-983353EEA508}"/>
              </a:ext>
            </a:extLst>
          </p:cNvPr>
          <p:cNvSpPr/>
          <p:nvPr/>
        </p:nvSpPr>
        <p:spPr>
          <a:xfrm rot="2941576">
            <a:off x="235248" y="2609707"/>
            <a:ext cx="3048872" cy="2929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9923D21-FD24-BE3C-0C57-2BC5B309EDB2}"/>
              </a:ext>
            </a:extLst>
          </p:cNvPr>
          <p:cNvSpPr/>
          <p:nvPr/>
        </p:nvSpPr>
        <p:spPr>
          <a:xfrm>
            <a:off x="352271" y="1121743"/>
            <a:ext cx="2937676" cy="3530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97F33-F8F6-1ABE-06FB-FB5CF4886A19}"/>
              </a:ext>
            </a:extLst>
          </p:cNvPr>
          <p:cNvSpPr txBox="1"/>
          <p:nvPr/>
        </p:nvSpPr>
        <p:spPr>
          <a:xfrm>
            <a:off x="390386" y="3794678"/>
            <a:ext cx="286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경로 주행 기준 </a:t>
            </a:r>
            <a:r>
              <a:rPr lang="en-US" altLang="ko-KR" b="1" dirty="0"/>
              <a:t>: </a:t>
            </a:r>
            <a:r>
              <a:rPr lang="ko-KR" altLang="en-US" b="1" dirty="0"/>
              <a:t>구동 되는 바퀴 사이에 검정색 라인이 위치함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5FE1B7C-5969-C89A-5C59-10EE78042B60}"/>
              </a:ext>
            </a:extLst>
          </p:cNvPr>
          <p:cNvSpPr/>
          <p:nvPr/>
        </p:nvSpPr>
        <p:spPr>
          <a:xfrm>
            <a:off x="4231842" y="1119917"/>
            <a:ext cx="4255504" cy="3532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15090D-3076-820A-133C-1F06F38D07AC}"/>
              </a:ext>
            </a:extLst>
          </p:cNvPr>
          <p:cNvSpPr txBox="1"/>
          <p:nvPr/>
        </p:nvSpPr>
        <p:spPr>
          <a:xfrm>
            <a:off x="4548402" y="3587705"/>
            <a:ext cx="3622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로봇이 출발과 도착 시에는 베이스의 네모의 일부라도 접촉하면 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4E8E4DC-58C8-55E6-DF55-0B8B3B19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61" y="1873075"/>
            <a:ext cx="1779645" cy="122744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5CCA396-B449-7A40-9BC1-47302BA27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68" y="1757526"/>
            <a:ext cx="1385406" cy="134299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76CCD87-2C0C-EBC7-2C33-43D2F6EBC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847" y="2103284"/>
            <a:ext cx="1342995" cy="134299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C6A8504-D2A5-42A0-78B0-4E129A7D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62306">
            <a:off x="4391372" y="1477925"/>
            <a:ext cx="1429644" cy="98604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01CE34F-4DE3-B254-3737-2C9E9DF23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963" y="1970948"/>
            <a:ext cx="1429644" cy="9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5379" y="-12112"/>
            <a:ext cx="2333135" cy="715864"/>
          </a:xfrm>
        </p:spPr>
        <p:txBody>
          <a:bodyPr/>
          <a:lstStyle/>
          <a:p>
            <a:pPr algn="l"/>
            <a:r>
              <a:rPr lang="ko-KR" altLang="en-US" sz="36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순위 규정</a:t>
            </a:r>
            <a:endParaRPr lang="ko-KR" altLang="en-US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1161" y="769299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461A6-141A-08DB-4F95-0C1CD49A55FA}"/>
              </a:ext>
            </a:extLst>
          </p:cNvPr>
          <p:cNvSpPr txBox="1"/>
          <p:nvPr/>
        </p:nvSpPr>
        <p:spPr>
          <a:xfrm>
            <a:off x="-327283" y="1322773"/>
            <a:ext cx="93736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6300" marR="0" indent="-457200" algn="just" fontAlgn="base" latinLnBrk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+mn-ea"/>
              </a:rPr>
              <a:t>두 번의 기록 중 우수 기록의 고득점 순으로 순위를 결정한다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</a:p>
          <a:p>
            <a:pPr marL="876300" marR="0" indent="-457200" algn="just" fontAlgn="base" latinLnBrk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+mn-ea"/>
              </a:rPr>
              <a:t>동점 발생 시 미션 총 소요 시간이 적은 팀을 우선순위로 결정한다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en-US" altLang="ko-KR" sz="2200" kern="0" dirty="0">
              <a:solidFill>
                <a:srgbClr val="000000"/>
              </a:solidFill>
              <a:latin typeface="+mn-ea"/>
            </a:endParaRPr>
          </a:p>
          <a:p>
            <a:pPr marL="711200" marR="0" indent="-292100" algn="just" fontAlgn="base" latinLnBrk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+mn-ea"/>
              </a:rPr>
              <a:t>3.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+mn-ea"/>
              </a:rPr>
              <a:t>점수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+mn-ea"/>
              </a:rPr>
              <a:t>시간 동일 시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+mn-ea"/>
              </a:rPr>
              <a:t>1, 2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+mn-ea"/>
              </a:rPr>
              <a:t>차 기록 합산 점수가 높은 팀을 우선순위로  결정한다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711200" marR="0" indent="-292100" algn="just" fontAlgn="base" latinLnBrk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ko-KR" sz="2200" kern="0" dirty="0">
                <a:solidFill>
                  <a:srgbClr val="000000"/>
                </a:solidFill>
                <a:latin typeface="+mn-ea"/>
              </a:rPr>
              <a:t>4.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+mn-ea"/>
              </a:rPr>
              <a:t> 3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+mn-ea"/>
              </a:rPr>
              <a:t>번의 경우도 동점인 경우 나이가 적은 순으로 하며 기타 운영이나      순위에 관한 사항은 심사위원 결정에 따른다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163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5365" y="145828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 고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17069" y="1185404"/>
            <a:ext cx="8900901" cy="2552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1. </a:t>
            </a:r>
            <a:r>
              <a:rPr lang="ko-KR" altLang="en-US" sz="2200" dirty="0">
                <a:latin typeface="+mn-ea"/>
              </a:rPr>
              <a:t>참가자가 비신사적인 행동을 할 경우</a:t>
            </a:r>
            <a:r>
              <a:rPr lang="en-US" altLang="ko-KR" sz="2200" dirty="0">
                <a:latin typeface="+mn-ea"/>
              </a:rPr>
              <a:t>.</a:t>
            </a:r>
            <a:endParaRPr lang="ko-KR" altLang="en-US" sz="2200" dirty="0">
              <a:latin typeface="+mn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2. </a:t>
            </a:r>
            <a:r>
              <a:rPr lang="ko-KR" altLang="en-US" sz="2200" dirty="0">
                <a:latin typeface="+mn-ea"/>
              </a:rPr>
              <a:t>심판이 경기 종료 신호를 보내기 전에 로봇을 만질 경우</a:t>
            </a:r>
            <a:endParaRPr lang="en-US" altLang="ko-KR" sz="2200" dirty="0">
              <a:latin typeface="+mn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3. </a:t>
            </a:r>
            <a:r>
              <a:rPr lang="ko-KR" altLang="en-US" sz="2200" dirty="0">
                <a:latin typeface="+mn-ea"/>
              </a:rPr>
              <a:t>로봇의 자율성에 관한 요건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>
                <a:latin typeface="+mn-ea"/>
              </a:rPr>
              <a:t>블루투스 컨트롤</a:t>
            </a:r>
            <a:r>
              <a:rPr lang="en-US" altLang="ko-KR" sz="2200" dirty="0">
                <a:latin typeface="+mn-ea"/>
              </a:rPr>
              <a:t>, </a:t>
            </a:r>
            <a:r>
              <a:rPr lang="ko-KR" altLang="en-US" sz="2200" dirty="0" err="1">
                <a:latin typeface="+mn-ea"/>
              </a:rPr>
              <a:t>리모트컨트롤</a:t>
            </a:r>
            <a:r>
              <a:rPr lang="ko-KR" altLang="en-US" sz="2200" dirty="0">
                <a:latin typeface="+mn-ea"/>
              </a:rPr>
              <a:t> 조정</a:t>
            </a:r>
            <a:endParaRPr lang="en-US" altLang="ko-KR" sz="2200" dirty="0">
              <a:latin typeface="+mn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   </a:t>
            </a:r>
            <a:r>
              <a:rPr lang="ko-KR" altLang="en-US" sz="2200" dirty="0">
                <a:latin typeface="+mn-ea"/>
              </a:rPr>
              <a:t> 등</a:t>
            </a:r>
            <a:r>
              <a:rPr lang="en-US" altLang="ko-KR" sz="2200" dirty="0">
                <a:latin typeface="+mn-ea"/>
              </a:rPr>
              <a:t>) </a:t>
            </a:r>
            <a:r>
              <a:rPr lang="ko-KR" altLang="en-US" sz="2200" dirty="0">
                <a:latin typeface="+mn-ea"/>
              </a:rPr>
              <a:t>을 위반하는 경우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1009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5379" y="-12112"/>
            <a:ext cx="4251211" cy="715864"/>
          </a:xfrm>
        </p:spPr>
        <p:txBody>
          <a:bodyPr/>
          <a:lstStyle/>
          <a:p>
            <a:pPr algn="l"/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기타 사항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1161" y="769299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7827F-726D-B5D3-64A9-00B0B06B2077}"/>
              </a:ext>
            </a:extLst>
          </p:cNvPr>
          <p:cNvSpPr txBox="1"/>
          <p:nvPr/>
        </p:nvSpPr>
        <p:spPr>
          <a:xfrm>
            <a:off x="301840" y="1233996"/>
            <a:ext cx="8610169" cy="371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+mn-ea"/>
              </a:rPr>
              <a:t>경기 규정 등은 진행상 변동이 있을 수 있으며 이경우 사전에 참가 팀에게 반드시 공지 하도록 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+mn-ea"/>
              </a:rPr>
              <a:t>참가 접수 후 진행되는 영상 기본 교육은 의무 참여는 아니지만 스마트 </a:t>
            </a:r>
            <a:r>
              <a:rPr lang="ko-KR" altLang="en-US" sz="2000" dirty="0" err="1">
                <a:latin typeface="+mn-ea"/>
              </a:rPr>
              <a:t>모빌리티</a:t>
            </a:r>
            <a:r>
              <a:rPr lang="ko-KR" altLang="en-US" sz="2000" dirty="0">
                <a:latin typeface="+mn-ea"/>
              </a:rPr>
              <a:t> 미션 세트인 </a:t>
            </a:r>
            <a:r>
              <a:rPr lang="en-US" altLang="ko-KR" sz="2000" dirty="0">
                <a:latin typeface="+mn-ea"/>
              </a:rPr>
              <a:t>Spike Prime</a:t>
            </a:r>
            <a:r>
              <a:rPr lang="ko-KR" altLang="en-US" sz="2000" dirty="0">
                <a:latin typeface="+mn-ea"/>
              </a:rPr>
              <a:t>을 처음 접하는 학생들은 참여를 권함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latin typeface="+mn-ea"/>
              </a:rPr>
              <a:t>“</a:t>
            </a:r>
            <a:r>
              <a:rPr lang="ko-KR" altLang="en-US" sz="2000" dirty="0">
                <a:latin typeface="+mn-ea"/>
              </a:rPr>
              <a:t>패밀리 로봇 경연대회 미션 </a:t>
            </a:r>
            <a:r>
              <a:rPr lang="ko-KR" altLang="en-US" sz="2000" dirty="0" err="1">
                <a:latin typeface="+mn-ea"/>
              </a:rPr>
              <a:t>챌린지</a:t>
            </a:r>
            <a:r>
              <a:rPr lang="ko-KR" altLang="en-US" sz="2000" dirty="0">
                <a:latin typeface="+mn-ea"/>
              </a:rPr>
              <a:t> 분야</a:t>
            </a:r>
            <a:r>
              <a:rPr lang="en-US" altLang="ko-KR" sz="2000" dirty="0">
                <a:latin typeface="+mn-ea"/>
              </a:rPr>
              <a:t>” </a:t>
            </a:r>
            <a:r>
              <a:rPr lang="ko-KR" altLang="en-US" sz="2000" dirty="0">
                <a:latin typeface="+mn-ea"/>
              </a:rPr>
              <a:t>는 교육과 대회가 함께 진행되므로 제공되는 키트를 처음 사용하는 학생들도 참여가 가능함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+mn-ea"/>
              </a:rPr>
              <a:t>기타 자세한 사항은 접수가 마감된 후 안내함</a:t>
            </a:r>
            <a:r>
              <a:rPr lang="en-US" altLang="ko-KR" sz="2000" dirty="0">
                <a:latin typeface="+mn-ea"/>
              </a:rPr>
              <a:t>.</a:t>
            </a:r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497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5365" y="145828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경기장 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258DE65-7EE3-48B0-2322-75DD7035A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1293220"/>
            <a:ext cx="8611339" cy="4443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F19E367-755F-5E1D-2564-F5963F3AF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8966" y="3915524"/>
            <a:ext cx="632498" cy="43624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635F381-54FB-6AFC-7445-68F79AD82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914" y="4334255"/>
            <a:ext cx="632498" cy="4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998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5365" y="145828"/>
            <a:ext cx="404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자율주행 로봇 규정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27371"/>
              </p:ext>
            </p:extLst>
          </p:nvPr>
        </p:nvGraphicFramePr>
        <p:xfrm>
          <a:off x="1012334" y="1485694"/>
          <a:ext cx="7038156" cy="1295212"/>
        </p:xfrm>
        <a:graphic>
          <a:graphicData uri="http://schemas.openxmlformats.org/drawingml/2006/table">
            <a:tbl>
              <a:tblPr/>
              <a:tblGrid>
                <a:gridCol w="1410951">
                  <a:extLst>
                    <a:ext uri="{9D8B030D-6E8A-4147-A177-3AD203B41FA5}">
                      <a16:colId xmlns:a16="http://schemas.microsoft.com/office/drawing/2014/main" val="3877108403"/>
                    </a:ext>
                  </a:extLst>
                </a:gridCol>
                <a:gridCol w="1410951">
                  <a:extLst>
                    <a:ext uri="{9D8B030D-6E8A-4147-A177-3AD203B41FA5}">
                      <a16:colId xmlns:a16="http://schemas.microsoft.com/office/drawing/2014/main" val="2553556723"/>
                    </a:ext>
                  </a:extLst>
                </a:gridCol>
                <a:gridCol w="1394352">
                  <a:extLst>
                    <a:ext uri="{9D8B030D-6E8A-4147-A177-3AD203B41FA5}">
                      <a16:colId xmlns:a16="http://schemas.microsoft.com/office/drawing/2014/main" val="380485566"/>
                    </a:ext>
                  </a:extLst>
                </a:gridCol>
                <a:gridCol w="1410951">
                  <a:extLst>
                    <a:ext uri="{9D8B030D-6E8A-4147-A177-3AD203B41FA5}">
                      <a16:colId xmlns:a16="http://schemas.microsoft.com/office/drawing/2014/main" val="2195678251"/>
                    </a:ext>
                  </a:extLst>
                </a:gridCol>
                <a:gridCol w="1410951">
                  <a:extLst>
                    <a:ext uri="{9D8B030D-6E8A-4147-A177-3AD203B41FA5}">
                      <a16:colId xmlns:a16="http://schemas.microsoft.com/office/drawing/2014/main" val="2616807348"/>
                    </a:ext>
                  </a:extLst>
                </a:gridCol>
              </a:tblGrid>
              <a:tr h="64760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구 분</a:t>
                      </a:r>
                      <a:endParaRPr lang="ko-KR" altLang="en-US" sz="1800" b="1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휴먼고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무 게</a:t>
                      </a:r>
                      <a:endParaRPr lang="ko-KR" altLang="en-US" sz="1800" b="1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휴먼고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가 로</a:t>
                      </a:r>
                      <a:endParaRPr lang="ko-KR" altLang="en-US" sz="1800" b="1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휴먼고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세 로</a:t>
                      </a:r>
                      <a:endParaRPr lang="ko-KR" altLang="en-US" sz="1800" b="1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휴먼고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높 이</a:t>
                      </a:r>
                      <a:endParaRPr lang="ko-KR" altLang="en-US" sz="1800" b="1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휴먼고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955092"/>
                  </a:ext>
                </a:extLst>
              </a:tr>
              <a:tr h="64760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초등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휴먼고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2Kg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이하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휴먼고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25cm</a:t>
                      </a:r>
                      <a:endParaRPr lang="en-US" sz="1800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휴먼고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25cm</a:t>
                      </a:r>
                      <a:endParaRPr lang="en-US" sz="1800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휴먼고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휴먼고딕"/>
                          <a:ea typeface="휴먼고딕"/>
                        </a:rPr>
                        <a:t>25cm</a:t>
                      </a:r>
                      <a:endParaRPr lang="en-US" sz="1800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휴먼고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4601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042" y="974257"/>
            <a:ext cx="3220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⊙</a:t>
            </a:r>
            <a:r>
              <a:rPr lang="ko-KR" altLang="en-US" sz="2000" b="1" dirty="0" err="1"/>
              <a:t>모빌리티</a:t>
            </a:r>
            <a:r>
              <a:rPr lang="ko-KR" altLang="en-US" sz="2000" b="1" dirty="0"/>
              <a:t> 로봇 규격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129" y="2797195"/>
            <a:ext cx="8893319" cy="35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-  </a:t>
            </a:r>
            <a:r>
              <a:rPr lang="ko-KR" altLang="en-US" sz="2200" dirty="0">
                <a:latin typeface="+mn-ea"/>
              </a:rPr>
              <a:t>경기가 시작된 후 로봇의 크기에는 제한이 없다</a:t>
            </a:r>
            <a:r>
              <a:rPr lang="en-US" altLang="ko-KR" sz="2200" dirty="0">
                <a:latin typeface="+mn-ea"/>
              </a:rPr>
              <a:t>.</a:t>
            </a:r>
            <a:endParaRPr lang="ko-KR" altLang="en-US" sz="2200" dirty="0">
              <a:latin typeface="+mn-ea"/>
            </a:endParaRPr>
          </a:p>
          <a:p>
            <a:pPr marL="342900" indent="-342900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2200" dirty="0">
                <a:latin typeface="+mn-ea"/>
              </a:rPr>
              <a:t>자율주행 로봇을 이루는 구성품은 반드시  주최측에서 제공하는</a:t>
            </a:r>
            <a:endParaRPr lang="en-US" altLang="ko-KR" sz="2200" dirty="0">
              <a:latin typeface="+mn-ea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200" dirty="0">
                <a:latin typeface="+mn-ea"/>
              </a:rPr>
              <a:t>    세트로만 구성되어야 한다</a:t>
            </a:r>
            <a:r>
              <a:rPr lang="en-US" altLang="ko-KR" sz="2200" dirty="0">
                <a:latin typeface="+mn-ea"/>
              </a:rPr>
              <a:t>.</a:t>
            </a:r>
            <a:endParaRPr lang="ko-KR" altLang="en-US" sz="2200" dirty="0">
              <a:latin typeface="+mn-ea"/>
            </a:endParaRPr>
          </a:p>
          <a:p>
            <a:pPr marL="342900" indent="-342900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2200" dirty="0">
                <a:latin typeface="+mn-ea"/>
              </a:rPr>
              <a:t>자율주행 로봇의  </a:t>
            </a:r>
            <a:r>
              <a:rPr lang="ko-KR" altLang="en-US" sz="2200" dirty="0" err="1">
                <a:latin typeface="+mn-ea"/>
              </a:rPr>
              <a:t>드라이빙</a:t>
            </a:r>
            <a:r>
              <a:rPr lang="ko-KR" altLang="en-US" sz="2200" dirty="0">
                <a:latin typeface="+mn-ea"/>
              </a:rPr>
              <a:t> 베이스는 제공하며 다양한 모양의 </a:t>
            </a:r>
            <a:r>
              <a:rPr lang="ko-KR" altLang="en-US" sz="2200" dirty="0" err="1">
                <a:latin typeface="+mn-ea"/>
              </a:rPr>
              <a:t>모빌리티로</a:t>
            </a:r>
            <a:r>
              <a:rPr lang="ko-KR" altLang="en-US" sz="2200" dirty="0">
                <a:latin typeface="+mn-ea"/>
              </a:rPr>
              <a:t> 변형이 가능하다</a:t>
            </a:r>
            <a:r>
              <a:rPr lang="en-US" altLang="ko-KR" sz="2200" dirty="0">
                <a:latin typeface="+mn-ea"/>
              </a:rPr>
              <a:t>. </a:t>
            </a:r>
            <a:r>
              <a:rPr lang="ko-KR" altLang="en-US" sz="2200" dirty="0">
                <a:latin typeface="+mn-ea"/>
              </a:rPr>
              <a:t>이때 부품의 고정을 위해 접착제</a:t>
            </a:r>
            <a:r>
              <a:rPr lang="en-US" altLang="ko-KR" sz="2200" dirty="0">
                <a:latin typeface="+mn-ea"/>
              </a:rPr>
              <a:t>, </a:t>
            </a:r>
            <a:r>
              <a:rPr lang="ko-KR" altLang="en-US" sz="2200" dirty="0">
                <a:latin typeface="+mn-ea"/>
              </a:rPr>
              <a:t>테이프</a:t>
            </a:r>
            <a:r>
              <a:rPr lang="en-US" altLang="ko-KR" sz="2200" dirty="0">
                <a:latin typeface="+mn-ea"/>
              </a:rPr>
              <a:t>, </a:t>
            </a:r>
            <a:r>
              <a:rPr lang="ko-KR" altLang="en-US" sz="2200" dirty="0">
                <a:latin typeface="+mn-ea"/>
              </a:rPr>
              <a:t>실 등의 사용은 허용하지 않는다</a:t>
            </a:r>
            <a:r>
              <a:rPr lang="en-US" altLang="ko-KR" sz="2200" dirty="0">
                <a:latin typeface="+mn-ea"/>
              </a:rPr>
              <a:t>. </a:t>
            </a:r>
            <a:r>
              <a:rPr lang="ko-KR" altLang="en-US" sz="2200" dirty="0">
                <a:latin typeface="+mn-ea"/>
              </a:rPr>
              <a:t>단 케이블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>
                <a:latin typeface="+mn-ea"/>
              </a:rPr>
              <a:t>전선</a:t>
            </a:r>
            <a:r>
              <a:rPr lang="en-US" altLang="ko-KR" sz="2200" dirty="0">
                <a:latin typeface="+mn-ea"/>
              </a:rPr>
              <a:t>)</a:t>
            </a:r>
            <a:r>
              <a:rPr lang="ko-KR" altLang="en-US" sz="2200" dirty="0">
                <a:latin typeface="+mn-ea"/>
              </a:rPr>
              <a:t>의 정리를 위한 고무줄이나 케이블 타이 등의 사용은 가능하다</a:t>
            </a:r>
            <a:r>
              <a:rPr lang="en-US" altLang="ko-KR" sz="2200" dirty="0">
                <a:latin typeface="+mn-ea"/>
              </a:rPr>
              <a:t>.</a:t>
            </a:r>
            <a:endParaRPr lang="ko-KR" alt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67648" y="3433440"/>
            <a:ext cx="8638565" cy="306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2200" dirty="0">
                <a:latin typeface="+mj-ea"/>
                <a:ea typeface="+mj-ea"/>
              </a:rPr>
              <a:t>제공된 세트에 남아있는 모터와 센서를 추가할 수 있다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</a:p>
          <a:p>
            <a:pPr marL="342900" indent="-342900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2200" dirty="0">
                <a:latin typeface="+mj-ea"/>
                <a:ea typeface="+mj-ea"/>
              </a:rPr>
              <a:t>로봇은 필요한 경우 본체컨트롤러</a:t>
            </a:r>
            <a:r>
              <a:rPr lang="en-US" altLang="ko-KR" sz="2200" dirty="0">
                <a:latin typeface="+mj-ea"/>
                <a:ea typeface="+mj-ea"/>
              </a:rPr>
              <a:t>,</a:t>
            </a:r>
            <a:r>
              <a:rPr lang="ko-KR" altLang="en-US" sz="2200" dirty="0">
                <a:latin typeface="+mj-ea"/>
                <a:ea typeface="+mj-ea"/>
              </a:rPr>
              <a:t> 모터 센서가 포함되지 않은 로봇의 일부를 필드에 남길 수 있다</a:t>
            </a:r>
            <a:r>
              <a:rPr lang="en-US" altLang="ko-KR" sz="2200" dirty="0">
                <a:latin typeface="+mj-ea"/>
                <a:ea typeface="+mj-ea"/>
              </a:rPr>
              <a:t>. </a:t>
            </a:r>
          </a:p>
          <a:p>
            <a:pPr marL="342900" indent="-342900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2200" dirty="0">
                <a:latin typeface="+mj-ea"/>
                <a:ea typeface="+mj-ea"/>
              </a:rPr>
              <a:t>자율주행 로봇은 참가자의 프로그램으로 자율로 움직여야 하며 블루투스나 무선 조종은 허용되지 않는다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  <a:endParaRPr lang="ko-KR" altLang="en-US" sz="2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ko-KR" altLang="en-US" sz="22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2B2AD-C322-28F2-45F8-C4FFEAE6D902}"/>
              </a:ext>
            </a:extLst>
          </p:cNvPr>
          <p:cNvSpPr txBox="1"/>
          <p:nvPr/>
        </p:nvSpPr>
        <p:spPr>
          <a:xfrm>
            <a:off x="175365" y="92312"/>
            <a:ext cx="404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자율주행 로봇 규정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8426522-1D5C-ED90-9804-D6818CA78C65}"/>
              </a:ext>
            </a:extLst>
          </p:cNvPr>
          <p:cNvSpPr/>
          <p:nvPr/>
        </p:nvSpPr>
        <p:spPr>
          <a:xfrm>
            <a:off x="514905" y="1136342"/>
            <a:ext cx="2379215" cy="22926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0AD5C-BD39-1418-6B13-EE3A72A7F43F}"/>
              </a:ext>
            </a:extLst>
          </p:cNvPr>
          <p:cNvSpPr txBox="1"/>
          <p:nvPr/>
        </p:nvSpPr>
        <p:spPr>
          <a:xfrm>
            <a:off x="895433" y="1256694"/>
            <a:ext cx="199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Smart Mobility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4ABFC-2C3F-E579-4C66-225CA3F2D473}"/>
              </a:ext>
            </a:extLst>
          </p:cNvPr>
          <p:cNvSpPr txBox="1"/>
          <p:nvPr/>
        </p:nvSpPr>
        <p:spPr>
          <a:xfrm>
            <a:off x="3098307" y="1431156"/>
            <a:ext cx="4394446" cy="170303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/>
              <a:t>모터 </a:t>
            </a:r>
            <a:r>
              <a:rPr lang="en-US" altLang="ko-KR" dirty="0"/>
              <a:t>2</a:t>
            </a:r>
            <a:r>
              <a:rPr lang="ko-KR" altLang="en-US" dirty="0"/>
              <a:t>개 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/>
              <a:t>경로 주행을 위한 컬러센서 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/>
              <a:t>장애물 인식을 위한 초음파 센서 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/>
              <a:t>자율주행 자동차 모델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96C22DF-996A-0686-78BF-F09A1337C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3" y="1941682"/>
            <a:ext cx="1779645" cy="12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664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5365" y="145828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경기 방법 </a:t>
            </a:r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C50E5FA0-2B6C-4864-BD40-425E68178B41}"/>
              </a:ext>
            </a:extLst>
          </p:cNvPr>
          <p:cNvSpPr txBox="1">
            <a:spLocks/>
          </p:cNvSpPr>
          <p:nvPr/>
        </p:nvSpPr>
        <p:spPr>
          <a:xfrm>
            <a:off x="266791" y="1131677"/>
            <a:ext cx="8647995" cy="45946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2200" dirty="0">
                <a:latin typeface="+mj-ea"/>
                <a:ea typeface="+mj-ea"/>
              </a:rPr>
              <a:t>경기는 두 번의 기회를 제공하여 두 번의 기록 중 높은 점수의 기                                                                                           록이 팀의 공식 기록으로  인정 된다</a:t>
            </a:r>
            <a:r>
              <a:rPr lang="en-US" altLang="ko-KR" sz="2200" dirty="0">
                <a:latin typeface="+mj-ea"/>
                <a:ea typeface="+mj-ea"/>
              </a:rPr>
              <a:t>. </a:t>
            </a:r>
            <a:endParaRPr lang="ko-KR" altLang="en-US" sz="2200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j-ea"/>
                <a:ea typeface="+mj-ea"/>
              </a:rPr>
              <a:t>-  </a:t>
            </a:r>
            <a:r>
              <a:rPr lang="ko-KR" altLang="en-US" sz="2200" dirty="0">
                <a:latin typeface="+mj-ea"/>
                <a:ea typeface="+mj-ea"/>
              </a:rPr>
              <a:t>미션에 필요한 로봇은 팀당 </a:t>
            </a:r>
            <a:r>
              <a:rPr lang="en-US" altLang="ko-KR" sz="2200" dirty="0">
                <a:latin typeface="+mj-ea"/>
                <a:ea typeface="+mj-ea"/>
              </a:rPr>
              <a:t>1</a:t>
            </a:r>
            <a:r>
              <a:rPr lang="ko-KR" altLang="en-US" sz="2200" dirty="0">
                <a:latin typeface="+mj-ea"/>
                <a:ea typeface="+mj-ea"/>
              </a:rPr>
              <a:t>대 이다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  <a:endParaRPr lang="ko-KR" altLang="en-US" sz="2200" dirty="0">
              <a:latin typeface="+mj-ea"/>
              <a:ea typeface="+mj-ea"/>
            </a:endParaRPr>
          </a:p>
          <a:p>
            <a:pPr marL="342900" indent="-342900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2200" dirty="0">
                <a:latin typeface="+mj-ea"/>
                <a:ea typeface="+mj-ea"/>
              </a:rPr>
              <a:t>경기장의 크기는 </a:t>
            </a:r>
            <a:r>
              <a:rPr lang="en-US" altLang="ko-KR" sz="2200" dirty="0">
                <a:latin typeface="+mj-ea"/>
                <a:ea typeface="+mj-ea"/>
              </a:rPr>
              <a:t>1200*2400(mm)</a:t>
            </a:r>
            <a:r>
              <a:rPr lang="ko-KR" altLang="en-US" sz="2200" dirty="0">
                <a:latin typeface="+mj-ea"/>
                <a:ea typeface="+mj-ea"/>
              </a:rPr>
              <a:t>이며 </a:t>
            </a:r>
            <a:r>
              <a:rPr lang="ko-KR" altLang="en-US" sz="2200" dirty="0" err="1">
                <a:latin typeface="+mj-ea"/>
                <a:ea typeface="+mj-ea"/>
              </a:rPr>
              <a:t>국립과천과학관</a:t>
            </a:r>
            <a:r>
              <a:rPr lang="ko-KR" altLang="en-US" sz="2200" dirty="0">
                <a:latin typeface="+mj-ea"/>
                <a:ea typeface="+mj-ea"/>
              </a:rPr>
              <a:t> 주변을 기반으로 구성 된다</a:t>
            </a:r>
          </a:p>
          <a:p>
            <a:pPr marL="342900" indent="-342900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2200" dirty="0">
                <a:latin typeface="+mj-ea"/>
                <a:ea typeface="+mj-ea"/>
              </a:rPr>
              <a:t>출발구역인 베이스</a:t>
            </a:r>
            <a:r>
              <a:rPr lang="en-US" altLang="ko-KR" sz="2200" dirty="0">
                <a:latin typeface="+mj-ea"/>
                <a:ea typeface="+mj-ea"/>
              </a:rPr>
              <a:t>(</a:t>
            </a:r>
            <a:r>
              <a:rPr lang="ko-KR" altLang="en-US" sz="2200" dirty="0">
                <a:latin typeface="+mj-ea"/>
                <a:ea typeface="+mj-ea"/>
              </a:rPr>
              <a:t>초록색</a:t>
            </a:r>
            <a:r>
              <a:rPr lang="en-US" altLang="ko-KR" sz="2200" dirty="0">
                <a:latin typeface="+mj-ea"/>
                <a:ea typeface="+mj-ea"/>
              </a:rPr>
              <a:t>)</a:t>
            </a:r>
            <a:r>
              <a:rPr lang="ko-KR" altLang="en-US" sz="2200" dirty="0">
                <a:latin typeface="+mj-ea"/>
                <a:ea typeface="+mj-ea"/>
              </a:rPr>
              <a:t>에서 출발하여 검정색 라인을 따라 경로주행후에 도착구역</a:t>
            </a:r>
            <a:r>
              <a:rPr lang="en-US" altLang="ko-KR" sz="2200" dirty="0">
                <a:latin typeface="+mj-ea"/>
                <a:ea typeface="+mj-ea"/>
              </a:rPr>
              <a:t>(</a:t>
            </a:r>
            <a:r>
              <a:rPr lang="ko-KR" altLang="en-US" sz="2200" dirty="0">
                <a:latin typeface="+mj-ea"/>
                <a:ea typeface="+mj-ea"/>
              </a:rPr>
              <a:t>노란색</a:t>
            </a:r>
            <a:r>
              <a:rPr lang="en-US" altLang="ko-KR" sz="2200" dirty="0">
                <a:latin typeface="+mj-ea"/>
                <a:ea typeface="+mj-ea"/>
              </a:rPr>
              <a:t>)</a:t>
            </a:r>
            <a:r>
              <a:rPr lang="ko-KR" altLang="en-US" sz="2200" dirty="0">
                <a:latin typeface="+mj-ea"/>
                <a:ea typeface="+mj-ea"/>
              </a:rPr>
              <a:t>에 정지 하는 경기 이다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</a:p>
          <a:p>
            <a:pPr marL="342900" indent="-342900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2200" dirty="0">
                <a:latin typeface="+mj-ea"/>
                <a:ea typeface="+mj-ea"/>
              </a:rPr>
              <a:t>자율주행 로봇의 경로 주행 기록은 </a:t>
            </a:r>
            <a:r>
              <a:rPr lang="en-US" altLang="ko-KR" sz="2200" dirty="0">
                <a:latin typeface="+mj-ea"/>
                <a:ea typeface="+mj-ea"/>
              </a:rPr>
              <a:t>EV3 </a:t>
            </a:r>
            <a:r>
              <a:rPr lang="ko-KR" altLang="en-US" sz="2200" dirty="0">
                <a:latin typeface="+mj-ea"/>
                <a:ea typeface="+mj-ea"/>
              </a:rPr>
              <a:t>초음파센서를 활용하여</a:t>
            </a:r>
            <a:endParaRPr lang="en-US" altLang="ko-KR" sz="2200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j-ea"/>
                <a:ea typeface="+mj-ea"/>
              </a:rPr>
              <a:t>   </a:t>
            </a:r>
            <a:r>
              <a:rPr lang="ko-KR" altLang="en-US" sz="2200" dirty="0">
                <a:latin typeface="+mj-ea"/>
                <a:ea typeface="+mj-ea"/>
              </a:rPr>
              <a:t> 계측하고 </a:t>
            </a:r>
            <a:r>
              <a:rPr lang="en-US" altLang="ko-KR" sz="2200" dirty="0">
                <a:latin typeface="+mj-ea"/>
                <a:ea typeface="+mj-ea"/>
              </a:rPr>
              <a:t>100</a:t>
            </a:r>
            <a:r>
              <a:rPr lang="ko-KR" altLang="en-US" sz="2200" dirty="0">
                <a:latin typeface="+mj-ea"/>
                <a:ea typeface="+mj-ea"/>
              </a:rPr>
              <a:t>분의 </a:t>
            </a:r>
            <a:r>
              <a:rPr lang="en-US" altLang="ko-KR" sz="2200" dirty="0">
                <a:latin typeface="+mj-ea"/>
                <a:ea typeface="+mj-ea"/>
              </a:rPr>
              <a:t>1</a:t>
            </a:r>
            <a:r>
              <a:rPr lang="ko-KR" altLang="en-US" sz="2200" dirty="0">
                <a:latin typeface="+mj-ea"/>
                <a:ea typeface="+mj-ea"/>
              </a:rPr>
              <a:t>초까지 기록한다</a:t>
            </a:r>
            <a:r>
              <a:rPr lang="en-US" altLang="ko-KR" sz="2200" dirty="0">
                <a:latin typeface="+mj-ea"/>
                <a:ea typeface="+mj-ea"/>
              </a:rPr>
              <a:t>.(000.00)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858417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F3017DA-81BF-5DCC-DB78-64CC83E4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6" y="993459"/>
            <a:ext cx="8611339" cy="44436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5365" y="145828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경기 방법 </a:t>
            </a: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2ED64979-585F-D2FA-B122-7B7349594C0F}"/>
              </a:ext>
            </a:extLst>
          </p:cNvPr>
          <p:cNvSpPr/>
          <p:nvPr/>
        </p:nvSpPr>
        <p:spPr>
          <a:xfrm rot="10800000" flipH="1" flipV="1">
            <a:off x="4829121" y="4868318"/>
            <a:ext cx="589990" cy="24675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1FA6765D-0574-82D7-68D2-2CA61C28581F}"/>
              </a:ext>
            </a:extLst>
          </p:cNvPr>
          <p:cNvSpPr/>
          <p:nvPr/>
        </p:nvSpPr>
        <p:spPr>
          <a:xfrm rot="5400000" flipH="1" flipV="1">
            <a:off x="686392" y="3618796"/>
            <a:ext cx="589990" cy="20165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EDFE4DCE-60A4-CB05-9CC7-837A2E5180CE}"/>
              </a:ext>
            </a:extLst>
          </p:cNvPr>
          <p:cNvSpPr/>
          <p:nvPr/>
        </p:nvSpPr>
        <p:spPr>
          <a:xfrm flipV="1">
            <a:off x="2098302" y="1389088"/>
            <a:ext cx="518142" cy="24675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D2CB00F5-C215-E969-98F2-77BB5A428D81}"/>
              </a:ext>
            </a:extLst>
          </p:cNvPr>
          <p:cNvSpPr/>
          <p:nvPr/>
        </p:nvSpPr>
        <p:spPr>
          <a:xfrm flipV="1">
            <a:off x="7382614" y="1324590"/>
            <a:ext cx="593321" cy="19265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화살표: 오른쪽 35">
            <a:extLst>
              <a:ext uri="{FF2B5EF4-FFF2-40B4-BE49-F238E27FC236}">
                <a16:creationId xmlns:a16="http://schemas.microsoft.com/office/drawing/2014/main" id="{AF4358BD-4282-D9C3-B62A-A167318770D8}"/>
              </a:ext>
            </a:extLst>
          </p:cNvPr>
          <p:cNvSpPr/>
          <p:nvPr/>
        </p:nvSpPr>
        <p:spPr>
          <a:xfrm rot="5400000" flipV="1">
            <a:off x="8243800" y="2809023"/>
            <a:ext cx="543736" cy="26876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D3217F5E-C19A-BC70-EF4C-0E5972D7A328}"/>
              </a:ext>
            </a:extLst>
          </p:cNvPr>
          <p:cNvSpPr/>
          <p:nvPr/>
        </p:nvSpPr>
        <p:spPr>
          <a:xfrm rot="10800000" flipV="1">
            <a:off x="5427172" y="3127181"/>
            <a:ext cx="518142" cy="24675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285F91-2C26-365B-F10B-E4F2FAD1C898}"/>
              </a:ext>
            </a:extLst>
          </p:cNvPr>
          <p:cNvSpPr txBox="1"/>
          <p:nvPr/>
        </p:nvSpPr>
        <p:spPr>
          <a:xfrm>
            <a:off x="263616" y="5255581"/>
            <a:ext cx="8830849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200" dirty="0">
                <a:latin typeface="+mn-ea"/>
              </a:rPr>
              <a:t>기본 미션은 자율주행 경로 주행이며 경로를 이탈하지 않고 출발 지점에서 도착지점으로 이동하는 경기이다</a:t>
            </a:r>
            <a:r>
              <a:rPr lang="en-US" altLang="ko-KR" sz="2200" dirty="0">
                <a:latin typeface="+mn-ea"/>
              </a:rPr>
              <a:t>.</a:t>
            </a:r>
            <a:endParaRPr lang="ko-KR" altLang="en-US" sz="2200" dirty="0">
              <a:latin typeface="+mn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6C4E8AE7-441D-7ACF-C2BA-EB01AF9E0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81193">
            <a:off x="2193566" y="2116974"/>
            <a:ext cx="1368360" cy="102627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4A9FB46-4F2B-1621-6FA2-217C5E5B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068" y="1323687"/>
            <a:ext cx="621102" cy="465827"/>
          </a:xfrm>
          <a:prstGeom prst="rect">
            <a:avLst/>
          </a:prstGeom>
        </p:spPr>
      </p:pic>
      <p:pic>
        <p:nvPicPr>
          <p:cNvPr id="1026" name="Picture 2" descr="레고로 꾸미는 나만의 드림카 개러지 | 탑기어코리아">
            <a:extLst>
              <a:ext uri="{FF2B5EF4-FFF2-40B4-BE49-F238E27FC236}">
                <a16:creationId xmlns:a16="http://schemas.microsoft.com/office/drawing/2014/main" id="{16CDEB8C-CBC5-0D24-E75C-86C4E0F2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18" y="3084092"/>
            <a:ext cx="859417" cy="5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0B05E1F-76A3-934D-8E16-C0D49E5F0D49}"/>
              </a:ext>
            </a:extLst>
          </p:cNvPr>
          <p:cNvSpPr/>
          <p:nvPr/>
        </p:nvSpPr>
        <p:spPr>
          <a:xfrm>
            <a:off x="2098302" y="2281561"/>
            <a:ext cx="1514910" cy="1092379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DBE7DF5-D586-F428-48A2-82DE57DFB5B0}"/>
              </a:ext>
            </a:extLst>
          </p:cNvPr>
          <p:cNvSpPr/>
          <p:nvPr/>
        </p:nvSpPr>
        <p:spPr>
          <a:xfrm>
            <a:off x="5932987" y="1218292"/>
            <a:ext cx="1101214" cy="676616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61CB2BF-08BC-43D3-AB20-029DC2C3AB23}"/>
              </a:ext>
            </a:extLst>
          </p:cNvPr>
          <p:cNvSpPr/>
          <p:nvPr/>
        </p:nvSpPr>
        <p:spPr>
          <a:xfrm>
            <a:off x="5242569" y="2885205"/>
            <a:ext cx="1170592" cy="855770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26853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5365" y="145828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경기 방법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13151" y="1279911"/>
            <a:ext cx="9043913" cy="356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2. </a:t>
            </a:r>
            <a:r>
              <a:rPr lang="ko-KR" altLang="en-US" sz="2200" dirty="0">
                <a:latin typeface="+mn-ea"/>
              </a:rPr>
              <a:t>자율주행 로봇이 경로를 주행하며 각 주제별 모형을 지날 때마다</a:t>
            </a:r>
            <a:endParaRPr lang="en-US" altLang="ko-KR" sz="2200" dirty="0">
              <a:latin typeface="+mn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   </a:t>
            </a:r>
            <a:r>
              <a:rPr lang="ko-KR" altLang="en-US" sz="2200" dirty="0">
                <a:latin typeface="+mn-ea"/>
              </a:rPr>
              <a:t> 점수를 획득한다</a:t>
            </a:r>
            <a:r>
              <a:rPr lang="en-US" altLang="ko-KR" sz="2200" dirty="0">
                <a:latin typeface="+mn-ea"/>
              </a:rPr>
              <a:t>.(</a:t>
            </a:r>
            <a:r>
              <a:rPr lang="ko-KR" altLang="en-US" sz="2200" dirty="0">
                <a:latin typeface="+mn-ea"/>
              </a:rPr>
              <a:t>각 </a:t>
            </a:r>
            <a:r>
              <a:rPr lang="en-US" altLang="ko-KR" sz="2200" dirty="0">
                <a:latin typeface="+mn-ea"/>
              </a:rPr>
              <a:t>20</a:t>
            </a:r>
            <a:r>
              <a:rPr lang="ko-KR" altLang="en-US" sz="2200" dirty="0">
                <a:latin typeface="+mn-ea"/>
              </a:rPr>
              <a:t>점</a:t>
            </a:r>
            <a:r>
              <a:rPr lang="en-US" altLang="ko-KR" sz="2200" dirty="0">
                <a:latin typeface="+mn-ea"/>
              </a:rPr>
              <a:t>)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3. </a:t>
            </a:r>
            <a:r>
              <a:rPr lang="ko-KR" altLang="en-US" sz="2200" dirty="0">
                <a:latin typeface="+mn-ea"/>
              </a:rPr>
              <a:t>자율주행 로봇이 이탈하지 않고 도착지점에 정지하면 미션 완료 점</a:t>
            </a:r>
            <a:endParaRPr lang="en-US" altLang="ko-KR" sz="2200" dirty="0">
              <a:latin typeface="+mn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    </a:t>
            </a:r>
            <a:r>
              <a:rPr lang="ko-KR" altLang="en-US" sz="2200" dirty="0">
                <a:latin typeface="+mn-ea"/>
              </a:rPr>
              <a:t>수를 추가로 획득한다</a:t>
            </a:r>
            <a:r>
              <a:rPr lang="en-US" altLang="ko-KR" sz="2200" dirty="0">
                <a:latin typeface="+mn-ea"/>
              </a:rPr>
              <a:t>.(40</a:t>
            </a:r>
            <a:r>
              <a:rPr lang="ko-KR" altLang="en-US" sz="2200" dirty="0">
                <a:latin typeface="+mn-ea"/>
              </a:rPr>
              <a:t>점</a:t>
            </a:r>
            <a:r>
              <a:rPr lang="en-US" altLang="ko-KR" sz="2200" dirty="0">
                <a:latin typeface="+mn-ea"/>
              </a:rPr>
              <a:t>)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4. </a:t>
            </a:r>
            <a:r>
              <a:rPr lang="ko-KR" altLang="en-US" sz="2200" dirty="0">
                <a:latin typeface="+mn-ea"/>
              </a:rPr>
              <a:t>주제별 모형은 우주 발사체 모형의 </a:t>
            </a:r>
            <a:r>
              <a:rPr lang="ko-KR" altLang="en-US" sz="2200" b="1" dirty="0">
                <a:latin typeface="+mn-ea"/>
              </a:rPr>
              <a:t>우주선</a:t>
            </a:r>
            <a:r>
              <a:rPr lang="en-US" altLang="ko-KR" sz="2200" dirty="0">
                <a:latin typeface="+mn-ea"/>
              </a:rPr>
              <a:t>, </a:t>
            </a:r>
            <a:r>
              <a:rPr lang="ko-KR" altLang="en-US" sz="2200" dirty="0">
                <a:latin typeface="+mn-ea"/>
              </a:rPr>
              <a:t>공룡동산의 </a:t>
            </a:r>
            <a:r>
              <a:rPr lang="ko-KR" altLang="en-US" sz="2200" b="1" dirty="0">
                <a:latin typeface="+mn-ea"/>
              </a:rPr>
              <a:t>공룡</a:t>
            </a:r>
            <a:r>
              <a:rPr lang="en-US" altLang="ko-KR" sz="2200" dirty="0">
                <a:latin typeface="+mn-ea"/>
              </a:rPr>
              <a:t>, 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    </a:t>
            </a:r>
            <a:r>
              <a:rPr lang="ko-KR" altLang="en-US" sz="2200" dirty="0">
                <a:latin typeface="+mn-ea"/>
              </a:rPr>
              <a:t>전시관의 </a:t>
            </a:r>
            <a:r>
              <a:rPr lang="ko-KR" altLang="en-US" sz="2200" b="1" dirty="0">
                <a:latin typeface="+mn-ea"/>
              </a:rPr>
              <a:t>자율주행</a:t>
            </a:r>
            <a:r>
              <a:rPr lang="en-US" altLang="ko-KR" sz="2200" dirty="0">
                <a:latin typeface="+mn-ea"/>
              </a:rPr>
              <a:t> </a:t>
            </a:r>
            <a:r>
              <a:rPr lang="ko-KR" altLang="en-US" sz="2200" b="1" dirty="0">
                <a:latin typeface="+mn-ea"/>
              </a:rPr>
              <a:t>자동차</a:t>
            </a:r>
            <a:r>
              <a:rPr lang="ko-KR" altLang="en-US" sz="2200" dirty="0">
                <a:latin typeface="+mn-ea"/>
              </a:rPr>
              <a:t>로 구성 된다</a:t>
            </a:r>
            <a:r>
              <a:rPr lang="en-US" altLang="ko-KR" sz="2200" dirty="0">
                <a:latin typeface="+mn-ea"/>
              </a:rPr>
              <a:t>.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2200" dirty="0">
                <a:latin typeface="+mn-ea"/>
              </a:rPr>
              <a:t>      </a:t>
            </a:r>
            <a:endParaRPr lang="ko-KR" alt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360722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extLst>
              <a:ext uri="{FF2B5EF4-FFF2-40B4-BE49-F238E27FC236}">
                <a16:creationId xmlns:a16="http://schemas.microsoft.com/office/drawing/2014/main" id="{EA33D6F3-926F-4D0F-0DD3-4D45C1A3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6" y="993459"/>
            <a:ext cx="8611339" cy="4443625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81161" y="769299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175365" y="145828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점수 규정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81210" y="2725616"/>
            <a:ext cx="565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20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27865" y="4188919"/>
            <a:ext cx="565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40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54121" y="1352771"/>
            <a:ext cx="565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20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3BBF73D-8479-ACAB-8E4B-1C43DFFA9CD2}"/>
              </a:ext>
            </a:extLst>
          </p:cNvPr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F9548FB7-4A30-DE2D-1965-F151C696C86C}"/>
              </a:ext>
            </a:extLst>
          </p:cNvPr>
          <p:cNvSpPr/>
          <p:nvPr/>
        </p:nvSpPr>
        <p:spPr>
          <a:xfrm rot="10800000" flipH="1" flipV="1">
            <a:off x="4829121" y="4868318"/>
            <a:ext cx="589990" cy="24675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481C3F23-EFC4-7FEA-1C7D-A41D127CE5AB}"/>
              </a:ext>
            </a:extLst>
          </p:cNvPr>
          <p:cNvSpPr/>
          <p:nvPr/>
        </p:nvSpPr>
        <p:spPr>
          <a:xfrm rot="5400000" flipH="1" flipV="1">
            <a:off x="686392" y="3618796"/>
            <a:ext cx="589990" cy="20165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F4E64051-B89C-CDBE-E01A-9D71A7501F36}"/>
              </a:ext>
            </a:extLst>
          </p:cNvPr>
          <p:cNvSpPr/>
          <p:nvPr/>
        </p:nvSpPr>
        <p:spPr>
          <a:xfrm flipV="1">
            <a:off x="2098302" y="1389088"/>
            <a:ext cx="518142" cy="24675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D250A5D4-64DC-A927-205B-E988A23F8E8B}"/>
              </a:ext>
            </a:extLst>
          </p:cNvPr>
          <p:cNvSpPr/>
          <p:nvPr/>
        </p:nvSpPr>
        <p:spPr>
          <a:xfrm flipV="1">
            <a:off x="7382614" y="1324590"/>
            <a:ext cx="593321" cy="19265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6B29E08A-F2EA-1D0D-BA45-C3A7120D5DE8}"/>
              </a:ext>
            </a:extLst>
          </p:cNvPr>
          <p:cNvSpPr/>
          <p:nvPr/>
        </p:nvSpPr>
        <p:spPr>
          <a:xfrm rot="5400000" flipV="1">
            <a:off x="8243800" y="2809023"/>
            <a:ext cx="543736" cy="26876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FBCD23F1-9F70-95CB-E417-CD05713D24CD}"/>
              </a:ext>
            </a:extLst>
          </p:cNvPr>
          <p:cNvSpPr/>
          <p:nvPr/>
        </p:nvSpPr>
        <p:spPr>
          <a:xfrm rot="10800000" flipV="1">
            <a:off x="5427172" y="3127181"/>
            <a:ext cx="518142" cy="24675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0A46200C-7EA6-E8E6-5A98-FF0ED89D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81193">
            <a:off x="2191155" y="2091527"/>
            <a:ext cx="1368360" cy="102627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3AC89879-FDE9-0C1D-EA2A-4DD3A0DAA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068" y="1323687"/>
            <a:ext cx="621102" cy="465827"/>
          </a:xfrm>
          <a:prstGeom prst="rect">
            <a:avLst/>
          </a:prstGeom>
        </p:spPr>
      </p:pic>
      <p:pic>
        <p:nvPicPr>
          <p:cNvPr id="31" name="Picture 2" descr="레고로 꾸미는 나만의 드림카 개러지 | 탑기어코리아">
            <a:extLst>
              <a:ext uri="{FF2B5EF4-FFF2-40B4-BE49-F238E27FC236}">
                <a16:creationId xmlns:a16="http://schemas.microsoft.com/office/drawing/2014/main" id="{2944D5C2-16F2-A82D-5FE8-154E1833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18" y="3084092"/>
            <a:ext cx="859417" cy="5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C0C4128E-886E-A22F-A5C9-09C4813AEF5A}"/>
              </a:ext>
            </a:extLst>
          </p:cNvPr>
          <p:cNvSpPr/>
          <p:nvPr/>
        </p:nvSpPr>
        <p:spPr>
          <a:xfrm>
            <a:off x="2098302" y="2220711"/>
            <a:ext cx="1514910" cy="1092379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50A5D97-A917-B008-F4A7-308348B07741}"/>
              </a:ext>
            </a:extLst>
          </p:cNvPr>
          <p:cNvSpPr/>
          <p:nvPr/>
        </p:nvSpPr>
        <p:spPr>
          <a:xfrm>
            <a:off x="5932987" y="1218292"/>
            <a:ext cx="1101214" cy="676616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0EA0005-1F68-254A-3862-F6EB49E9DA97}"/>
              </a:ext>
            </a:extLst>
          </p:cNvPr>
          <p:cNvSpPr/>
          <p:nvPr/>
        </p:nvSpPr>
        <p:spPr>
          <a:xfrm>
            <a:off x="5242569" y="2885205"/>
            <a:ext cx="1170592" cy="855770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5883830" y="3281150"/>
            <a:ext cx="565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20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7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161" y="769299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5365" y="145828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점수 규정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42879"/>
              </p:ext>
            </p:extLst>
          </p:nvPr>
        </p:nvGraphicFramePr>
        <p:xfrm>
          <a:off x="483015" y="1415630"/>
          <a:ext cx="8027139" cy="267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791">
                  <a:extLst>
                    <a:ext uri="{9D8B030D-6E8A-4147-A177-3AD203B41FA5}">
                      <a16:colId xmlns:a16="http://schemas.microsoft.com/office/drawing/2014/main" val="1240098704"/>
                    </a:ext>
                  </a:extLst>
                </a:gridCol>
                <a:gridCol w="5009854">
                  <a:extLst>
                    <a:ext uri="{9D8B030D-6E8A-4147-A177-3AD203B41FA5}">
                      <a16:colId xmlns:a16="http://schemas.microsoft.com/office/drawing/2014/main" val="2557625904"/>
                    </a:ext>
                  </a:extLst>
                </a:gridCol>
                <a:gridCol w="1236494">
                  <a:extLst>
                    <a:ext uri="{9D8B030D-6E8A-4147-A177-3AD203B41FA5}">
                      <a16:colId xmlns:a16="http://schemas.microsoft.com/office/drawing/2014/main" val="4280552235"/>
                    </a:ext>
                  </a:extLst>
                </a:gridCol>
              </a:tblGrid>
              <a:tr h="3836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내용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획득 점수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393137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경로주행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우주선 지점</a:t>
                      </a:r>
                      <a:r>
                        <a:rPr lang="ko-KR" altLang="en-US" baseline="0" dirty="0"/>
                        <a:t> 통과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96709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공룡 지점 통과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80289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자율주행 자동차 지점 통과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004807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도착 지역 도착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 경로주행 완주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664641"/>
                  </a:ext>
                </a:extLst>
              </a:tr>
              <a:tr h="3783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합계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r>
                        <a:rPr lang="ko-KR" altLang="en-US" dirty="0"/>
                        <a:t>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580600"/>
                  </a:ext>
                </a:extLst>
              </a:tr>
              <a:tr h="3783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1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840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24abda42cdbb28346aabf20dfd90de87ec3c6"/>
</p:tagLst>
</file>

<file path=ppt/theme/theme1.xml><?xml version="1.0" encoding="utf-8"?>
<a:theme xmlns:a="http://schemas.openxmlformats.org/drawingml/2006/main" name="067149_LME_PPT_template_2013 AUTOd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067149_LME_PPT_template_2013 AUTOdate</Template>
  <TotalTime>1900</TotalTime>
  <Words>659</Words>
  <Application>Microsoft Office PowerPoint</Application>
  <PresentationFormat>화면 슬라이드 쇼(4:3)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8" baseType="lpstr">
      <vt:lpstr>HY헤드라인M</vt:lpstr>
      <vt:lpstr>나눔고딕</vt:lpstr>
      <vt:lpstr>나눔고딕 ExtraBold</vt:lpstr>
      <vt:lpstr>나눔바른고딕</vt:lpstr>
      <vt:lpstr>돋움</vt:lpstr>
      <vt:lpstr>바탕</vt:lpstr>
      <vt:lpstr>함초롬바탕</vt:lpstr>
      <vt:lpstr>휴먼고딕</vt:lpstr>
      <vt:lpstr>휴먼둥근헤드라인</vt:lpstr>
      <vt:lpstr>Arial</vt:lpstr>
      <vt:lpstr>Calibri</vt:lpstr>
      <vt:lpstr>Impact</vt:lpstr>
      <vt:lpstr>Verdana</vt:lpstr>
      <vt:lpstr>067149_LME_PPT_template_2013 AUTOdate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점수 규정</vt:lpstr>
      <vt:lpstr>점수 규정 참고 사항</vt:lpstr>
      <vt:lpstr>순위 규정</vt:lpstr>
      <vt:lpstr>PowerPoint 프레젠테이션</vt:lpstr>
      <vt:lpstr>기타 사항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A NEW ROBOT IN CLASS</dc:title>
  <dc:creator>최소라</dc:creator>
  <cp:lastModifiedBy>user</cp:lastModifiedBy>
  <cp:revision>134</cp:revision>
  <dcterms:created xsi:type="dcterms:W3CDTF">2013-04-08T01:55:29Z</dcterms:created>
  <dcterms:modified xsi:type="dcterms:W3CDTF">2024-09-23T12:02:20Z</dcterms:modified>
</cp:coreProperties>
</file>